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Master+xml" PartName="/ppt/slideMasters/slideMaster1.xml"/>
  <Override ContentType="application/vnd.openxmlformats-officedocument.presentationml.slideLayout+xml" PartName="/ppt/slideLayouts/slideLayout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8229600" cx="14630400"/>
  <p:notesSz cx="8229600" cy="14630400"/>
  <p:defaultTextStyle>
    <a:defPPr lvl="0"/>
    <a:lvl1pPr defTabSz="914400" eaLnBrk="1" hangingPunct="1" latinLnBrk="0" lvl="0" marL="0" rtl="0" algn="l">
      <a:defRPr kern="1200" sz="1800">
        <a:solidFill>
          <a:schemeClr val="tx1"/>
        </a:solidFill>
        <a:latin typeface="+mn-lt"/>
        <a:ea typeface="+mn-ea"/>
        <a:cs typeface="+mn-cs"/>
      </a:defRPr>
    </a:lvl1pPr>
    <a:lvl2pPr defTabSz="914400" eaLnBrk="1" hangingPunct="1" latinLnBrk="0" lvl="1" marL="457200" rtl="0" algn="l">
      <a:defRPr kern="1200" sz="1800">
        <a:solidFill>
          <a:schemeClr val="tx1"/>
        </a:solidFill>
        <a:latin typeface="+mn-lt"/>
        <a:ea typeface="+mn-ea"/>
        <a:cs typeface="+mn-cs"/>
      </a:defRPr>
    </a:lvl2pPr>
    <a:lvl3pPr defTabSz="914400" eaLnBrk="1" hangingPunct="1" latinLnBrk="0" lvl="2" marL="914400" rtl="0" algn="l">
      <a:defRPr kern="1200" sz="1800">
        <a:solidFill>
          <a:schemeClr val="tx1"/>
        </a:solidFill>
        <a:latin typeface="+mn-lt"/>
        <a:ea typeface="+mn-ea"/>
        <a:cs typeface="+mn-cs"/>
      </a:defRPr>
    </a:lvl3pPr>
    <a:lvl4pPr defTabSz="914400" eaLnBrk="1" hangingPunct="1" latinLnBrk="0" lvl="3" marL="1371600" rtl="0" algn="l">
      <a:defRPr kern="1200" sz="1800">
        <a:solidFill>
          <a:schemeClr val="tx1"/>
        </a:solidFill>
        <a:latin typeface="+mn-lt"/>
        <a:ea typeface="+mn-ea"/>
        <a:cs typeface="+mn-cs"/>
      </a:defRPr>
    </a:lvl4pPr>
    <a:lvl5pPr defTabSz="914400" eaLnBrk="1" hangingPunct="1" latinLnBrk="0" lvl="4" marL="1828800" rtl="0" algn="l">
      <a:defRPr kern="1200" sz="1800">
        <a:solidFill>
          <a:schemeClr val="tx1"/>
        </a:solidFill>
        <a:latin typeface="+mn-lt"/>
        <a:ea typeface="+mn-ea"/>
        <a:cs typeface="+mn-cs"/>
      </a:defRPr>
    </a:lvl5pPr>
    <a:lvl6pPr defTabSz="914400" eaLnBrk="1" hangingPunct="1" latinLnBrk="0" lvl="5" marL="2286000" rtl="0" algn="l">
      <a:defRPr kern="1200" sz="1800">
        <a:solidFill>
          <a:schemeClr val="tx1"/>
        </a:solidFill>
        <a:latin typeface="+mn-lt"/>
        <a:ea typeface="+mn-ea"/>
        <a:cs typeface="+mn-cs"/>
      </a:defRPr>
    </a:lvl6pPr>
    <a:lvl7pPr defTabSz="914400" eaLnBrk="1" hangingPunct="1" latinLnBrk="0" lvl="6" marL="2743200" rtl="0" algn="l">
      <a:defRPr kern="1200" sz="1800">
        <a:solidFill>
          <a:schemeClr val="tx1"/>
        </a:solidFill>
        <a:latin typeface="+mn-lt"/>
        <a:ea typeface="+mn-ea"/>
        <a:cs typeface="+mn-cs"/>
      </a:defRPr>
    </a:lvl7pPr>
    <a:lvl8pPr defTabSz="914400" eaLnBrk="1" hangingPunct="1" latinLnBrk="0" lvl="7" marL="3200400" rtl="0" algn="l">
      <a:defRPr kern="1200" sz="1800">
        <a:solidFill>
          <a:schemeClr val="tx1"/>
        </a:solidFill>
        <a:latin typeface="+mn-lt"/>
        <a:ea typeface="+mn-ea"/>
        <a:cs typeface="+mn-cs"/>
      </a:defRPr>
    </a:lvl8pPr>
    <a:lvl9pPr defTabSz="914400" eaLnBrk="1" hangingPunct="1" latinLnBrk="0" lvl="8" marL="3657600" rtl="0" algn="l">
      <a:defRPr kern="1200" sz="1800">
        <a:solidFill>
          <a:schemeClr val="tx1"/>
        </a:solidFill>
        <a:latin typeface="+mn-lt"/>
        <a:ea typeface="+mn-ea"/>
        <a:cs typeface="+mn-cs"/>
      </a:defRPr>
    </a:lvl9pPr>
  </p:defaultTextStyle>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1.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5434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 /><Relationship Id="rId1"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hyperlink" Target="https://gamma.app" TargetMode="External"/><Relationship Id="rId6"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2.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3.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3.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4.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4.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5.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5.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6.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6.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7.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7.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8.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8.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 name="Shape 12"/>
        <p:cNvGrpSpPr/>
        <p:nvPr/>
      </p:nvGrpSpPr>
      <p:grpSpPr>
        <a:xfrm>
          <a:off x="0" y="0"/>
          <a:ext cx="0" cy="0"/>
          <a:chOff x="0" y="0"/>
          <a:chExt cx="0" cy="0"/>
        </a:xfrm>
      </p:grpSpPr>
      <p:sp>
        <p:nvSpPr>
          <p:cNvPr id="13" name="Google Shape;13;p1"/>
          <p:cNvSpPr/>
          <p:nvPr/>
        </p:nvSpPr>
        <p:spPr>
          <a:xfrm>
            <a:off x="0" y="0"/>
            <a:ext cx="14630400" cy="8229600"/>
          </a:xfrm>
          <a:prstGeom prst="rect">
            <a:avLst/>
          </a:prstGeom>
          <a:solidFill>
            <a:srgbClr val="AABCB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 name="Google Shape;14;p1"/>
          <p:cNvSpPr/>
          <p:nvPr/>
        </p:nvSpPr>
        <p:spPr>
          <a:xfrm>
            <a:off x="0" y="0"/>
            <a:ext cx="14630400" cy="8229600"/>
          </a:xfrm>
          <a:prstGeom prst="rect">
            <a:avLst/>
          </a:prstGeom>
          <a:solidFill>
            <a:srgbClr val="FFF8F0"/>
          </a:solidFill>
          <a:ln cap="flat" cmpd="sng" w="13800">
            <a:solidFill>
              <a:srgbClr val="E5E0D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 name="Google Shape;15;p1"/>
          <p:cNvSpPr/>
          <p:nvPr/>
        </p:nvSpPr>
        <p:spPr>
          <a:xfrm>
            <a:off x="6319599" y="2256949"/>
            <a:ext cx="7477500" cy="1666500"/>
          </a:xfrm>
          <a:prstGeom prst="rect">
            <a:avLst/>
          </a:prstGeom>
          <a:noFill/>
          <a:ln>
            <a:noFill/>
          </a:ln>
        </p:spPr>
        <p:txBody>
          <a:bodyPr anchorCtr="0" anchor="t" bIns="45700" lIns="91425" spcFirstLastPara="1" rIns="91425" wrap="square" tIns="45700">
            <a:noAutofit/>
          </a:bodyPr>
          <a:lstStyle/>
          <a:p>
            <a:pPr indent="0" lvl="0" marL="0" marR="0" rtl="0" algn="l">
              <a:lnSpc>
                <a:spcPct val="124995"/>
              </a:lnSpc>
              <a:spcBef>
                <a:spcPts val="0"/>
              </a:spcBef>
              <a:spcAft>
                <a:spcPts val="0"/>
              </a:spcAft>
              <a:buClr>
                <a:srgbClr val="2C3F42"/>
              </a:buClr>
              <a:buSzPts val="5249"/>
              <a:buFont typeface="Bitter"/>
              <a:buNone/>
            </a:pPr>
            <a:r>
              <a:rPr lang="en-US" sz="5249">
                <a:solidFill>
                  <a:srgbClr val="2C3F42"/>
                </a:solidFill>
                <a:latin typeface="Bitter"/>
                <a:ea typeface="Bitter"/>
                <a:cs typeface="Bitter"/>
                <a:sym typeface="Bitter"/>
              </a:rPr>
              <a:t>Predicting IMDB Rating Using Python</a:t>
            </a:r>
            <a:endParaRPr sz="5249">
              <a:solidFill>
                <a:schemeClr val="dk1"/>
              </a:solidFill>
              <a:latin typeface="Calibri"/>
              <a:ea typeface="Calibri"/>
              <a:cs typeface="Calibri"/>
              <a:sym typeface="Calibri"/>
            </a:endParaRPr>
          </a:p>
        </p:txBody>
      </p:sp>
      <p:sp>
        <p:nvSpPr>
          <p:cNvPr id="16" name="Google Shape;16;p1"/>
          <p:cNvSpPr/>
          <p:nvPr/>
        </p:nvSpPr>
        <p:spPr>
          <a:xfrm>
            <a:off x="6319599" y="4256603"/>
            <a:ext cx="7477500" cy="1066200"/>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B2E3C"/>
              </a:buClr>
              <a:buSzPts val="1750"/>
              <a:buFont typeface="Open Sans"/>
              <a:buNone/>
            </a:pPr>
            <a:r>
              <a:rPr lang="en-US" sz="1750">
                <a:solidFill>
                  <a:srgbClr val="2B2E3C"/>
                </a:solidFill>
                <a:latin typeface="Open Sans"/>
                <a:ea typeface="Open Sans"/>
                <a:cs typeface="Open Sans"/>
                <a:sym typeface="Open Sans"/>
              </a:rPr>
              <a:t>In this presentation, we will explore how Python can be used to predict IMDB movie ratings by leveraging data analysis and machine learning techniques.</a:t>
            </a:r>
            <a:endParaRPr sz="1750">
              <a:solidFill>
                <a:schemeClr val="dk1"/>
              </a:solidFill>
              <a:latin typeface="Calibri"/>
              <a:ea typeface="Calibri"/>
              <a:cs typeface="Calibri"/>
              <a:sym typeface="Calibri"/>
            </a:endParaRPr>
          </a:p>
        </p:txBody>
      </p:sp>
      <p:sp>
        <p:nvSpPr>
          <p:cNvPr id="17" name="Google Shape;17;p1"/>
          <p:cNvSpPr/>
          <p:nvPr/>
        </p:nvSpPr>
        <p:spPr>
          <a:xfrm>
            <a:off x="6319599" y="5572720"/>
            <a:ext cx="355500" cy="355500"/>
          </a:xfrm>
          <a:prstGeom prst="roundRect">
            <a:avLst>
              <a:gd fmla="val 25726039" name="adj"/>
            </a:avLst>
          </a:prstGeom>
          <a:noFill/>
          <a:ln cap="flat" cmpd="sng" w="9525">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preencoded.png" id="18" name="Google Shape;18;p1"/>
          <p:cNvPicPr preferRelativeResize="0"/>
          <p:nvPr/>
        </p:nvPicPr>
        <p:blipFill rotWithShape="1">
          <a:blip r:embed="rId3">
            <a:alphaModFix/>
          </a:blip>
          <a:srcRect b="0" l="0" r="0" t="0"/>
          <a:stretch/>
        </p:blipFill>
        <p:spPr>
          <a:xfrm>
            <a:off x="6327219" y="5580340"/>
            <a:ext cx="340162" cy="340162"/>
          </a:xfrm>
          <a:prstGeom prst="rect">
            <a:avLst/>
          </a:prstGeom>
          <a:noFill/>
          <a:ln>
            <a:noFill/>
          </a:ln>
        </p:spPr>
      </p:pic>
      <p:pic>
        <p:nvPicPr>
          <p:cNvPr descr="preencoded.png" id="19" name="Google Shape;19;p1"/>
          <p:cNvPicPr preferRelativeResize="0"/>
          <p:nvPr/>
        </p:nvPicPr>
        <p:blipFill rotWithShape="1">
          <a:blip r:embed="rId4">
            <a:alphaModFix/>
          </a:blip>
          <a:srcRect b="0" l="0" r="0" t="0"/>
          <a:stretch/>
        </p:blipFill>
        <p:spPr>
          <a:xfrm>
            <a:off x="0" y="0"/>
            <a:ext cx="5486400" cy="8229600"/>
          </a:xfrm>
          <a:prstGeom prst="rect">
            <a:avLst/>
          </a:prstGeom>
          <a:noFill/>
          <a:ln>
            <a:noFill/>
          </a:ln>
        </p:spPr>
      </p:pic>
      <p:pic>
        <p:nvPicPr>
          <p:cNvPr descr="preencoded.png" id="20" name="Google Shape;20;p1">
            <a:hlinkClick r:id="rId5"/>
          </p:cNvPr>
          <p:cNvPicPr preferRelativeResize="0"/>
          <p:nvPr/>
        </p:nvPicPr>
        <p:blipFill rotWithShape="1">
          <a:blip r:embed="rId6">
            <a:alphaModFix/>
          </a:blip>
          <a:srcRect b="0" l="0" r="0" t="0"/>
          <a:stretch/>
        </p:blipFill>
        <p:spPr>
          <a:xfrm>
            <a:off x="12242153" y="7589520"/>
            <a:ext cx="2296806" cy="548640"/>
          </a:xfrm>
          <a:prstGeom prst="rect">
            <a:avLst/>
          </a:prstGeom>
          <a:noFill/>
          <a:ln>
            <a:noFill/>
          </a:ln>
        </p:spPr>
      </p:pic>
      <p:sp>
        <p:nvSpPr>
          <p:cNvPr id="21" name="Google Shape;21;p1"/>
          <p:cNvSpPr txBox="1"/>
          <p:nvPr/>
        </p:nvSpPr>
        <p:spPr>
          <a:xfrm flipH="1">
            <a:off x="6675000" y="5558300"/>
            <a:ext cx="6810900" cy="396300"/>
          </a:xfrm>
          <a:prstGeom prst="rect">
            <a:avLst/>
          </a:prstGeom>
          <a:noFill/>
          <a:ln>
            <a:noFill/>
          </a:ln>
        </p:spPr>
        <p:txBody>
          <a:bodyPr anchorCtr="0" anchor="t" bIns="91425" lIns="91425" spcFirstLastPara="1" rIns="91425" wrap="square" tIns="91425">
            <a:sp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rtl="0" algn="l">
              <a:spcBef>
                <a:spcPts val="0"/>
              </a:spcBef>
              <a:spcAft>
                <a:spcPts val="0"/>
              </a:spcAft>
              <a:buNone/>
            </a:pPr>
            <a:r>
              <a:rPr b="1" lang="en-US"/>
              <a:t>Boobalsakthi.B</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444388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Introduction</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Before we dive into the technical details, let's understand why predicting IMDB ratings is important and how it can benefit filmmakers and viewers alike.</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2037993" y="4634270"/>
            <a:ext cx="4443889"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Data Collection and Preprocessing</a:t>
            </a:r>
            <a:endParaRPr lang="en-US" sz="4374" dirty="0"/>
          </a:p>
        </p:txBody>
      </p:sp>
      <p:sp>
        <p:nvSpPr>
          <p:cNvPr id="5" name="Text 3"/>
          <p:cNvSpPr/>
          <p:nvPr/>
        </p:nvSpPr>
        <p:spPr>
          <a:xfrm>
            <a:off x="2037993" y="5661898"/>
            <a:ext cx="10554414" cy="710803"/>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Gather a comprehensive dataset of movies with features and IMDb ratings.
   - Preprocess the data, including handling missing values, encoding categorical variables (e.g., genres, directors), and normalizing numeric features.</a:t>
            </a:r>
          </a:p>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0" y="0"/>
            <a:ext cx="14630400" cy="277749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4698802"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Feature Selection and Engineering</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
   - Select relevant features that are likely to influence movie ratings.
   - Create new features if needed (e.g., seasonality based on release date).</a:t>
            </a:r>
          </a:p>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4971693"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Data Splitting</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   - Split the dataset into training and testing sets to evaluate the model’s performance</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7077194"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Model Selection</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 - Choose an appropriate machine learning algorithm for regression tasks. Common choices include Linear Regression, Random Forest Regression, Gradient Boosting, or Neural Networks</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Model Evaluation</a:t>
            </a:r>
            <a:endParaRPr lang="en-US" sz="4374" dirty="0"/>
          </a:p>
        </p:txBody>
      </p:sp>
      <p:sp>
        <p:nvSpPr>
          <p:cNvPr id="5"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performance using metrics like Mean Absolute Error (MAE), Mean Squared Error (MSE), or Root Mean Squared Error (RMSE) on the testing dataset.   - Consider using cross-validation for a more robust evaluation.</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833199" y="2890123"/>
            <a:ext cx="444388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Conclusion</a:t>
            </a:r>
            <a:endParaRPr lang="en-US" sz="4374" dirty="0"/>
          </a:p>
        </p:txBody>
      </p:sp>
      <p:sp>
        <p:nvSpPr>
          <p:cNvPr id="5" name="Text 3"/>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In conclusion, using Python for predicting IMDB ratings empowers filmmakers to understand audience preferences and viewers to make informed movie choices. By following these steps, you can unlock valuable insights from movie data.</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39831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